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94" r:id="rId2"/>
    <p:sldId id="293" r:id="rId3"/>
    <p:sldId id="292" r:id="rId4"/>
    <p:sldId id="295" r:id="rId5"/>
    <p:sldId id="296" r:id="rId6"/>
    <p:sldId id="297" r:id="rId7"/>
    <p:sldId id="298" r:id="rId8"/>
    <p:sldId id="299" r:id="rId9"/>
    <p:sldId id="300" r:id="rId10"/>
    <p:sldId id="301" r:id="rId11"/>
  </p:sldIdLst>
  <p:sldSz cx="9144000" cy="6858000" type="screen4x3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4B85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06" autoAdjust="0"/>
    <p:restoredTop sz="94660"/>
  </p:normalViewPr>
  <p:slideViewPr>
    <p:cSldViewPr>
      <p:cViewPr>
        <p:scale>
          <a:sx n="66" d="100"/>
          <a:sy n="66" d="100"/>
        </p:scale>
        <p:origin x="-1312" y="-2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42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1"/>
            <a:ext cx="2946400" cy="4942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66310D-0087-4FF7-95B3-3FA504C4AE23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8406"/>
            <a:ext cx="2946400" cy="494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378406"/>
            <a:ext cx="2946400" cy="494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20B0BF-341B-4BCF-905F-72DD5C1C43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44567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CE9909-B6C6-4544-A25C-1606D1F3A28E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8688" y="739775"/>
            <a:ext cx="4940300" cy="3705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90272"/>
            <a:ext cx="5438140" cy="4443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6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349E58-CC1D-4D1E-A9F3-22832AF21E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1288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99000">
              <a:schemeClr val="bg2">
                <a:tint val="95000"/>
                <a:shade val="100000"/>
                <a:satMod val="130000"/>
                <a:lumMod val="130000"/>
              </a:schemeClr>
            </a:gs>
            <a:gs pos="100000">
              <a:schemeClr val="bg2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2001837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ru-RU" altLang="ru-RU" sz="2600" dirty="0" smtClean="0"/>
              <a:t/>
            </a:r>
            <a:br>
              <a:rPr lang="ru-RU" altLang="ru-RU" sz="2600" dirty="0" smtClean="0"/>
            </a:br>
            <a:r>
              <a:rPr lang="ru-RU" altLang="ru-RU" sz="2200" b="1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Министерство образования и науки Республики Татарстан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457200" y="1268760"/>
            <a:ext cx="8291264" cy="5400600"/>
          </a:xfrm>
          <a:prstGeom prst="rect">
            <a:avLst/>
          </a:prstGeom>
          <a:ln>
            <a:miter lim="800000"/>
            <a:headEnd/>
            <a:tailEnd/>
          </a:ln>
          <a:extLst/>
        </p:spPr>
        <p:txBody>
          <a:bodyPr rtlCol="0">
            <a:normAutofit/>
          </a:bodyPr>
          <a:lstStyle/>
          <a:p>
            <a:pPr marL="0" marR="179705" indent="0" algn="ctr">
              <a:spcAft>
                <a:spcPts val="0"/>
              </a:spcAft>
              <a:buNone/>
            </a:pPr>
            <a:endParaRPr lang="ru-RU" sz="2000" dirty="0">
              <a:latin typeface="Times New Roman"/>
              <a:ea typeface="Times New Roman"/>
            </a:endParaRPr>
          </a:p>
          <a:p>
            <a:pPr marL="0" marR="179705" indent="0" algn="ctr">
              <a:spcAft>
                <a:spcPts val="0"/>
              </a:spcAft>
              <a:buNone/>
            </a:pPr>
            <a:r>
              <a:rPr lang="ru-RU" sz="3200" b="1" spc="10" dirty="0" smtClean="0">
                <a:solidFill>
                  <a:schemeClr val="bg2">
                    <a:lumMod val="25000"/>
                  </a:schemeClr>
                </a:solidFill>
                <a:latin typeface="Times New Roman"/>
                <a:ea typeface="Times New Roman"/>
              </a:rPr>
              <a:t>РЕСПУБЛИКАНСКИЙ</a:t>
            </a:r>
            <a:r>
              <a:rPr lang="ru-RU" sz="3200" b="1" dirty="0" smtClean="0">
                <a:solidFill>
                  <a:schemeClr val="bg2">
                    <a:lumMod val="25000"/>
                  </a:schemeClr>
                </a:solidFill>
                <a:latin typeface="Times New Roman"/>
                <a:ea typeface="Times New Roman"/>
              </a:rPr>
              <a:t> КОНКУРС</a:t>
            </a:r>
            <a:r>
              <a:rPr lang="ru-RU" sz="3200" b="1" dirty="0">
                <a:solidFill>
                  <a:schemeClr val="bg2">
                    <a:lumMod val="25000"/>
                  </a:schemeClr>
                </a:solidFill>
                <a:latin typeface="Times New Roman"/>
                <a:ea typeface="Times New Roman"/>
              </a:rPr>
              <a:t>  </a:t>
            </a:r>
            <a:endParaRPr lang="ru-RU" sz="3200" b="1" dirty="0" smtClean="0">
              <a:solidFill>
                <a:schemeClr val="bg2">
                  <a:lumMod val="25000"/>
                </a:schemeClr>
              </a:solidFill>
              <a:latin typeface="Times New Roman"/>
              <a:ea typeface="Times New Roman"/>
            </a:endParaRPr>
          </a:p>
          <a:p>
            <a:pPr marL="0" marR="179705" indent="0" algn="ctr">
              <a:spcAft>
                <a:spcPts val="0"/>
              </a:spcAft>
              <a:buNone/>
            </a:pPr>
            <a:r>
              <a:rPr lang="ru-RU" sz="3200" b="1" dirty="0" smtClean="0">
                <a:solidFill>
                  <a:schemeClr val="bg2">
                    <a:lumMod val="25000"/>
                  </a:schemeClr>
                </a:solidFill>
                <a:latin typeface="Times New Roman"/>
                <a:ea typeface="Times New Roman"/>
              </a:rPr>
              <a:t>РОДИТЕЛЬСКИХ </a:t>
            </a:r>
            <a:r>
              <a:rPr lang="ru-RU" sz="3200" b="1" dirty="0">
                <a:solidFill>
                  <a:schemeClr val="bg2">
                    <a:lumMod val="25000"/>
                  </a:schemeClr>
                </a:solidFill>
                <a:latin typeface="Times New Roman"/>
                <a:ea typeface="Times New Roman"/>
              </a:rPr>
              <a:t>КОМИТЕТОВ</a:t>
            </a:r>
            <a:endParaRPr lang="ru-RU" sz="2800" dirty="0">
              <a:solidFill>
                <a:schemeClr val="bg2">
                  <a:lumMod val="25000"/>
                </a:schemeClr>
              </a:solidFill>
              <a:latin typeface="Times New Roman"/>
              <a:ea typeface="Times New Roman"/>
            </a:endParaRPr>
          </a:p>
          <a:p>
            <a:pPr marL="0" marR="179705" indent="0" algn="ctr">
              <a:spcAft>
                <a:spcPts val="0"/>
              </a:spcAft>
              <a:buNone/>
            </a:pPr>
            <a:r>
              <a:rPr lang="ru-RU" sz="3200" b="1" dirty="0">
                <a:solidFill>
                  <a:schemeClr val="bg2">
                    <a:lumMod val="25000"/>
                  </a:schemeClr>
                </a:solidFill>
                <a:latin typeface="Times New Roman"/>
                <a:ea typeface="Times New Roman"/>
              </a:rPr>
              <a:t>«СЕКРЕТЫ ДРУЖНОГО КЛАССА»  </a:t>
            </a:r>
            <a:endParaRPr lang="ru-RU" sz="2800" dirty="0">
              <a:solidFill>
                <a:schemeClr val="bg2">
                  <a:lumMod val="25000"/>
                </a:schemeClr>
              </a:solidFill>
              <a:latin typeface="Times New Roman"/>
              <a:ea typeface="Times New Roman"/>
            </a:endParaRPr>
          </a:p>
          <a:p>
            <a:pPr marL="3657600" lvl="8" indent="0" algn="r">
              <a:spcBef>
                <a:spcPts val="0"/>
              </a:spcBef>
              <a:buFont typeface="Arial" panose="020B0604020202020204" pitchFamily="34" charset="0"/>
              <a:buNone/>
              <a:defRPr/>
            </a:pPr>
            <a:endParaRPr lang="ru-RU" altLang="ru-RU" sz="2600" b="1" kern="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657600" lvl="8" indent="0" algn="r">
              <a:spcBef>
                <a:spcPts val="0"/>
              </a:spcBef>
              <a:buFont typeface="Arial" panose="020B0604020202020204" pitchFamily="34" charset="0"/>
              <a:buNone/>
              <a:defRPr/>
            </a:pPr>
            <a:endParaRPr lang="ru-RU" altLang="ru-RU" sz="2600" b="1" kern="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657600" lvl="8" indent="0" algn="r"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ru-RU" altLang="ru-RU" sz="2600" b="1" kern="0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Л.О. Сулима,</a:t>
            </a:r>
          </a:p>
          <a:p>
            <a:pPr marL="3657600" lvl="8" indent="0" algn="r"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ru-RU" altLang="ru-RU" sz="2600" b="1" kern="0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заместитель министра </a:t>
            </a:r>
          </a:p>
          <a:p>
            <a:pPr marL="3657600" lvl="8" indent="0" algn="r"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ru-RU" altLang="ru-RU" sz="2600" b="1" kern="0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образования и науки </a:t>
            </a:r>
          </a:p>
          <a:p>
            <a:pPr marL="3657600" lvl="8" indent="0" algn="r"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ru-RU" altLang="ru-RU" sz="2600" b="1" kern="0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Республики Татарстан</a:t>
            </a: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altLang="ru-RU" sz="2600" b="1" kern="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altLang="ru-RU" sz="4400" b="1" kern="0" dirty="0">
              <a:solidFill>
                <a:srgbClr val="1F497D">
                  <a:lumMod val="50000"/>
                </a:srgb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altLang="ru-RU" sz="4400" b="1" kern="0" dirty="0">
              <a:solidFill>
                <a:srgbClr val="1F497D">
                  <a:lumMod val="50000"/>
                </a:srgb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dirty="0"/>
          </a:p>
        </p:txBody>
      </p:sp>
      <p:pic>
        <p:nvPicPr>
          <p:cNvPr id="14340" name="Picture 18" descr="http://abali.ru/wp-content/uploads/2011/09/Coat_of_Arms_of_Tatarstan_ger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6100" y="369888"/>
            <a:ext cx="65881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18" descr="http://abali.ru/wp-content/uploads/2011/09/Coat_of_Arms_of_Tatarstan_ger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7688" y="357188"/>
            <a:ext cx="658812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6309320"/>
            <a:ext cx="8510587" cy="79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6221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7504" y="188640"/>
            <a:ext cx="8928992" cy="6192688"/>
          </a:xfrm>
          <a:noFill/>
        </p:spPr>
        <p:txBody>
          <a:bodyPr>
            <a:normAutofit fontScale="47500" lnSpcReduction="20000"/>
          </a:bodyPr>
          <a:lstStyle/>
          <a:p>
            <a:pPr marL="45720" indent="0" algn="ctr">
              <a:buNone/>
            </a:pPr>
            <a:r>
              <a:rPr lang="ru-RU" sz="7600" b="1" dirty="0">
                <a:solidFill>
                  <a:srgbClr val="FF0000"/>
                </a:solidFill>
              </a:rPr>
              <a:t>Подведение итогов </a:t>
            </a:r>
            <a:r>
              <a:rPr lang="ru-RU" sz="7600" b="1" dirty="0" smtClean="0">
                <a:solidFill>
                  <a:srgbClr val="FF0000"/>
                </a:solidFill>
              </a:rPr>
              <a:t>Конкурса:</a:t>
            </a:r>
          </a:p>
          <a:p>
            <a:pPr marL="45720" indent="0" algn="ctr">
              <a:buNone/>
            </a:pPr>
            <a:endParaRPr lang="ru-RU" sz="6700" b="1" dirty="0" smtClean="0">
              <a:solidFill>
                <a:srgbClr val="FF0000"/>
              </a:solidFill>
            </a:endParaRPr>
          </a:p>
          <a:p>
            <a:pPr marL="45720" indent="0" algn="ctr">
              <a:buNone/>
            </a:pPr>
            <a:r>
              <a:rPr lang="ru-RU" sz="5900" b="1" dirty="0">
                <a:solidFill>
                  <a:schemeClr val="tx1"/>
                </a:solidFill>
              </a:rPr>
              <a:t> </a:t>
            </a:r>
            <a:r>
              <a:rPr lang="ru-RU" sz="5900" b="1" dirty="0" smtClean="0">
                <a:solidFill>
                  <a:schemeClr val="tx1"/>
                </a:solidFill>
              </a:rPr>
              <a:t>1</a:t>
            </a:r>
            <a:r>
              <a:rPr lang="ru-RU" sz="5900" b="1" dirty="0">
                <a:solidFill>
                  <a:schemeClr val="tx1"/>
                </a:solidFill>
              </a:rPr>
              <a:t>. Конкурсант (родительский комитет), набравший наибольшее количество баллов по итогам школьного этапа, проходит в муниципальный этап Конкурса. </a:t>
            </a:r>
            <a:endParaRPr lang="ru-RU" sz="5900" b="1" dirty="0" smtClean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endParaRPr lang="ru-RU" sz="5900" b="1" dirty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ru-RU" sz="5900" b="1" dirty="0" smtClean="0">
                <a:solidFill>
                  <a:schemeClr val="tx1"/>
                </a:solidFill>
              </a:rPr>
              <a:t>2</a:t>
            </a:r>
            <a:r>
              <a:rPr lang="ru-RU" sz="5900" b="1" dirty="0">
                <a:solidFill>
                  <a:schemeClr val="tx1"/>
                </a:solidFill>
              </a:rPr>
              <a:t>. Всем участникам муниципального этапа Конкурса вручаются сертификаты участников</a:t>
            </a:r>
            <a:r>
              <a:rPr lang="ru-RU" sz="5900" b="1" dirty="0" smtClean="0">
                <a:solidFill>
                  <a:schemeClr val="tx1"/>
                </a:solidFill>
              </a:rPr>
              <a:t>.</a:t>
            </a:r>
          </a:p>
          <a:p>
            <a:pPr marL="45720" indent="0" algn="ctr">
              <a:buNone/>
            </a:pPr>
            <a:endParaRPr lang="ru-RU" sz="5900" b="1" dirty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ru-RU" sz="5900" b="1" dirty="0" smtClean="0">
                <a:solidFill>
                  <a:schemeClr val="tx1"/>
                </a:solidFill>
              </a:rPr>
              <a:t>3. </a:t>
            </a:r>
            <a:r>
              <a:rPr lang="ru-RU" sz="5900" b="1" dirty="0">
                <a:solidFill>
                  <a:schemeClr val="tx1"/>
                </a:solidFill>
              </a:rPr>
              <a:t>Участники Республиканского Финала Конкурса объявляются лауреатами Конкурса и награждаются соответствующими дипломами и сертификатами. </a:t>
            </a:r>
            <a:endParaRPr lang="ru-RU" sz="5900" b="1" dirty="0" smtClean="0">
              <a:solidFill>
                <a:schemeClr val="tx1"/>
              </a:solidFill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6309320"/>
            <a:ext cx="8510587" cy="79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99193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7504" y="188640"/>
            <a:ext cx="8928992" cy="6026442"/>
          </a:xfrm>
          <a:noFill/>
        </p:spPr>
        <p:txBody>
          <a:bodyPr>
            <a:normAutofit lnSpcReduction="10000"/>
          </a:bodyPr>
          <a:lstStyle/>
          <a:p>
            <a:pPr marL="45720" indent="0" algn="ctr">
              <a:buNone/>
            </a:pPr>
            <a:r>
              <a:rPr lang="ru-RU" sz="3600" b="1" dirty="0" smtClean="0">
                <a:solidFill>
                  <a:srgbClr val="FF0000"/>
                </a:solidFill>
              </a:rPr>
              <a:t>Учредители конкурса:</a:t>
            </a:r>
          </a:p>
          <a:p>
            <a:pPr marL="45720" indent="0" algn="ctr">
              <a:buNone/>
            </a:pPr>
            <a:endParaRPr lang="ru-RU" sz="3600" b="1" dirty="0" smtClean="0">
              <a:solidFill>
                <a:srgbClr val="FF0000"/>
              </a:solidFill>
            </a:endParaRPr>
          </a:p>
          <a:p>
            <a:pPr marL="45720" indent="0" algn="ctr">
              <a:buNone/>
            </a:pPr>
            <a:r>
              <a:rPr lang="ru-RU" sz="3600" dirty="0" smtClean="0"/>
              <a:t>Министерство </a:t>
            </a:r>
            <a:r>
              <a:rPr lang="ru-RU" sz="3600" dirty="0"/>
              <a:t>образования и науки Республики Татарстан </a:t>
            </a:r>
            <a:endParaRPr lang="ru-RU" sz="3600" dirty="0" smtClean="0"/>
          </a:p>
          <a:p>
            <a:pPr marL="45720" indent="0" algn="ctr">
              <a:buNone/>
            </a:pPr>
            <a:r>
              <a:rPr lang="ru-RU" sz="3600" dirty="0" smtClean="0"/>
              <a:t>и</a:t>
            </a:r>
            <a:endParaRPr lang="ru-RU" sz="3600" dirty="0"/>
          </a:p>
          <a:p>
            <a:pPr marL="45720" indent="0" algn="ctr">
              <a:buNone/>
            </a:pPr>
            <a:r>
              <a:rPr lang="ru-RU" sz="3600" dirty="0" smtClean="0"/>
              <a:t> Общероссийская общественная организация </a:t>
            </a:r>
          </a:p>
          <a:p>
            <a:pPr marL="45720" indent="0" algn="ctr">
              <a:buNone/>
            </a:pPr>
            <a:r>
              <a:rPr lang="ru-RU" sz="3600" dirty="0" smtClean="0"/>
              <a:t>«</a:t>
            </a:r>
            <a:r>
              <a:rPr lang="ru-RU" sz="3600" dirty="0"/>
              <a:t>Национальная родительская ассоциация социальной поддержки семьи и защиты семейных ценностей»</a:t>
            </a:r>
          </a:p>
          <a:p>
            <a:pPr marL="45720" indent="0" algn="ctr">
              <a:buNone/>
            </a:pPr>
            <a:endParaRPr lang="ru-RU" sz="3600" b="1" dirty="0" smtClean="0">
              <a:solidFill>
                <a:srgbClr val="FF0000"/>
              </a:solidFill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6309320"/>
            <a:ext cx="8510587" cy="79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6714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7504" y="188640"/>
            <a:ext cx="8928992" cy="6026442"/>
          </a:xfrm>
          <a:noFill/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4000" b="1" dirty="0">
                <a:solidFill>
                  <a:schemeClr val="accent6"/>
                </a:solidFill>
              </a:rPr>
              <a:t>Цель Конкурса: </a:t>
            </a:r>
            <a:endParaRPr lang="ru-RU" sz="4000" b="1" dirty="0" smtClean="0">
              <a:solidFill>
                <a:schemeClr val="accent6"/>
              </a:solidFill>
            </a:endParaRPr>
          </a:p>
          <a:p>
            <a:pPr marL="45720" indent="0" algn="ctr">
              <a:buNone/>
            </a:pPr>
            <a:endParaRPr lang="ru-RU" sz="4000" b="1" dirty="0" smtClean="0"/>
          </a:p>
          <a:p>
            <a:pPr marL="45720" indent="0" algn="ctr">
              <a:buNone/>
            </a:pPr>
            <a:r>
              <a:rPr lang="ru-RU" sz="4000" dirty="0" smtClean="0"/>
              <a:t>выявление </a:t>
            </a:r>
            <a:r>
              <a:rPr lang="ru-RU" sz="4000" dirty="0"/>
              <a:t>и популяризация лучших практик взаимодействия образовательных организаций и родительских комитетов в воспитании школьников</a:t>
            </a:r>
            <a:endParaRPr lang="ru-RU" sz="4000" b="1" dirty="0" smtClean="0">
              <a:solidFill>
                <a:srgbClr val="FF0000"/>
              </a:solidFill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6309320"/>
            <a:ext cx="8510587" cy="79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98969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7504" y="188640"/>
            <a:ext cx="8928992" cy="6026442"/>
          </a:xfrm>
          <a:noFill/>
        </p:spPr>
        <p:txBody>
          <a:bodyPr>
            <a:normAutofit fontScale="70000" lnSpcReduction="20000"/>
          </a:bodyPr>
          <a:lstStyle/>
          <a:p>
            <a:pPr marL="45720" indent="0" algn="ctr">
              <a:buNone/>
            </a:pPr>
            <a:r>
              <a:rPr lang="ru-RU" sz="4600" b="1" dirty="0">
                <a:solidFill>
                  <a:srgbClr val="FF0000"/>
                </a:solidFill>
              </a:rPr>
              <a:t>Задачи Конкурса</a:t>
            </a:r>
            <a:r>
              <a:rPr lang="ru-RU" sz="4600" b="1" dirty="0" smtClean="0">
                <a:solidFill>
                  <a:srgbClr val="FF0000"/>
                </a:solidFill>
              </a:rPr>
              <a:t>:</a:t>
            </a:r>
          </a:p>
          <a:p>
            <a:pPr marL="45720" indent="0" algn="ctr">
              <a:buNone/>
            </a:pPr>
            <a:endParaRPr lang="ru-RU" sz="4000" b="1" dirty="0">
              <a:solidFill>
                <a:srgbClr val="FF0000"/>
              </a:solidFill>
            </a:endParaRPr>
          </a:p>
          <a:p>
            <a:pPr marL="45720" indent="0" algn="ctr">
              <a:buNone/>
            </a:pPr>
            <a:r>
              <a:rPr lang="ru-RU" sz="4000" b="1" dirty="0" smtClean="0">
                <a:solidFill>
                  <a:schemeClr val="tx1"/>
                </a:solidFill>
              </a:rPr>
              <a:t>- выявление </a:t>
            </a:r>
            <a:r>
              <a:rPr lang="ru-RU" sz="4000" b="1" dirty="0">
                <a:solidFill>
                  <a:schemeClr val="tx1"/>
                </a:solidFill>
              </a:rPr>
              <a:t>родительских комитетов, активно участвующих в </a:t>
            </a:r>
            <a:r>
              <a:rPr lang="ru-RU" sz="4000" b="1" dirty="0" err="1">
                <a:solidFill>
                  <a:schemeClr val="tx1"/>
                </a:solidFill>
              </a:rPr>
              <a:t>соуправлении</a:t>
            </a:r>
            <a:r>
              <a:rPr lang="ru-RU" sz="4000" b="1" dirty="0">
                <a:solidFill>
                  <a:schemeClr val="tx1"/>
                </a:solidFill>
              </a:rPr>
              <a:t> образовательной организацией;</a:t>
            </a:r>
          </a:p>
          <a:p>
            <a:pPr marL="45720" indent="0" algn="ctr">
              <a:buNone/>
            </a:pPr>
            <a:r>
              <a:rPr lang="ru-RU" sz="4000" b="1" dirty="0" smtClean="0">
                <a:solidFill>
                  <a:schemeClr val="tx1"/>
                </a:solidFill>
              </a:rPr>
              <a:t>- стимулирование </a:t>
            </a:r>
            <a:r>
              <a:rPr lang="ru-RU" sz="4000" b="1" dirty="0">
                <a:solidFill>
                  <a:schemeClr val="tx1"/>
                </a:solidFill>
              </a:rPr>
              <a:t>и поддержка родительских </a:t>
            </a:r>
            <a:r>
              <a:rPr lang="ru-RU" sz="4000" b="1" dirty="0" smtClean="0">
                <a:solidFill>
                  <a:schemeClr val="tx1"/>
                </a:solidFill>
              </a:rPr>
              <a:t>инициатив, </a:t>
            </a:r>
            <a:r>
              <a:rPr lang="ru-RU" sz="4000" b="1" dirty="0">
                <a:solidFill>
                  <a:schemeClr val="tx1"/>
                </a:solidFill>
              </a:rPr>
              <a:t>популяризация </a:t>
            </a:r>
            <a:r>
              <a:rPr lang="ru-RU" sz="4000" b="1" dirty="0" smtClean="0">
                <a:solidFill>
                  <a:schemeClr val="tx1"/>
                </a:solidFill>
              </a:rPr>
              <a:t>взаимодействия семьи </a:t>
            </a:r>
            <a:r>
              <a:rPr lang="ru-RU" sz="4000" b="1" dirty="0">
                <a:solidFill>
                  <a:schemeClr val="tx1"/>
                </a:solidFill>
              </a:rPr>
              <a:t>и школы в воспитании обучающихся</a:t>
            </a:r>
            <a:r>
              <a:rPr lang="ru-RU" sz="4000" b="1" dirty="0" smtClean="0">
                <a:solidFill>
                  <a:schemeClr val="tx1"/>
                </a:solidFill>
              </a:rPr>
              <a:t>;</a:t>
            </a:r>
          </a:p>
          <a:p>
            <a:pPr marL="45720" indent="0" algn="ctr">
              <a:buNone/>
            </a:pPr>
            <a:r>
              <a:rPr lang="ru-RU" sz="4000" b="1" dirty="0" smtClean="0">
                <a:solidFill>
                  <a:schemeClr val="tx1"/>
                </a:solidFill>
              </a:rPr>
              <a:t>- тиражирование </a:t>
            </a:r>
            <a:r>
              <a:rPr lang="ru-RU" sz="4000" b="1" dirty="0">
                <a:solidFill>
                  <a:schemeClr val="tx1"/>
                </a:solidFill>
              </a:rPr>
              <a:t>лучших практик </a:t>
            </a:r>
            <a:r>
              <a:rPr lang="ru-RU" sz="4000" b="1" dirty="0" smtClean="0">
                <a:solidFill>
                  <a:schemeClr val="tx1"/>
                </a:solidFill>
              </a:rPr>
              <a:t>взаимодействия </a:t>
            </a:r>
            <a:r>
              <a:rPr lang="ru-RU" sz="4000" b="1" dirty="0">
                <a:solidFill>
                  <a:schemeClr val="tx1"/>
                </a:solidFill>
              </a:rPr>
              <a:t>родительских общественных объединений и администраций образовательных </a:t>
            </a:r>
            <a:r>
              <a:rPr lang="ru-RU" sz="4000" b="1" dirty="0" smtClean="0">
                <a:solidFill>
                  <a:schemeClr val="tx1"/>
                </a:solidFill>
              </a:rPr>
              <a:t>организаций;  </a:t>
            </a:r>
            <a:endParaRPr lang="ru-RU" sz="4000" b="1" dirty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ru-RU" sz="4000" b="1" dirty="0" smtClean="0">
                <a:solidFill>
                  <a:schemeClr val="tx1"/>
                </a:solidFill>
              </a:rPr>
              <a:t>- поиск </a:t>
            </a:r>
            <a:r>
              <a:rPr lang="ru-RU" sz="4000" b="1" dirty="0">
                <a:solidFill>
                  <a:schemeClr val="tx1"/>
                </a:solidFill>
              </a:rPr>
              <a:t>новых </a:t>
            </a:r>
            <a:r>
              <a:rPr lang="ru-RU" sz="4000" b="1" dirty="0" smtClean="0">
                <a:solidFill>
                  <a:schemeClr val="tx1"/>
                </a:solidFill>
              </a:rPr>
              <a:t>воспитательных </a:t>
            </a:r>
            <a:r>
              <a:rPr lang="ru-RU" sz="4000" b="1" dirty="0">
                <a:solidFill>
                  <a:schemeClr val="tx1"/>
                </a:solidFill>
              </a:rPr>
              <a:t>технологий </a:t>
            </a:r>
          </a:p>
          <a:p>
            <a:pPr marL="45720" indent="0" algn="ctr">
              <a:buNone/>
            </a:pPr>
            <a:endParaRPr lang="ru-RU" sz="4000" b="1" dirty="0" smtClean="0">
              <a:solidFill>
                <a:srgbClr val="FF0000"/>
              </a:solidFill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6309320"/>
            <a:ext cx="8510587" cy="79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99341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7504" y="188640"/>
            <a:ext cx="8928992" cy="6026442"/>
          </a:xfrm>
          <a:noFill/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4400" b="1" dirty="0">
                <a:solidFill>
                  <a:srgbClr val="FF0000"/>
                </a:solidFill>
              </a:rPr>
              <a:t>Участники </a:t>
            </a:r>
            <a:r>
              <a:rPr lang="ru-RU" sz="4400" b="1" dirty="0" smtClean="0">
                <a:solidFill>
                  <a:srgbClr val="FF0000"/>
                </a:solidFill>
              </a:rPr>
              <a:t>Конкурса:</a:t>
            </a:r>
          </a:p>
          <a:p>
            <a:pPr marL="45720" indent="0" algn="ctr">
              <a:buNone/>
            </a:pPr>
            <a:endParaRPr lang="ru-RU" sz="4000" b="1" dirty="0">
              <a:solidFill>
                <a:srgbClr val="FF0000"/>
              </a:solidFill>
            </a:endParaRPr>
          </a:p>
          <a:p>
            <a:pPr algn="ctr">
              <a:buFontTx/>
              <a:buChar char="-"/>
            </a:pPr>
            <a:r>
              <a:rPr lang="ru-RU" sz="4400" b="1" dirty="0" smtClean="0">
                <a:solidFill>
                  <a:schemeClr val="tx1"/>
                </a:solidFill>
              </a:rPr>
              <a:t>родительские </a:t>
            </a:r>
            <a:r>
              <a:rPr lang="ru-RU" sz="4400" b="1" dirty="0">
                <a:solidFill>
                  <a:schemeClr val="tx1"/>
                </a:solidFill>
              </a:rPr>
              <a:t>комитеты 5-9 классов образовательных организаций Республики Татарстан </a:t>
            </a:r>
            <a:endParaRPr lang="ru-RU" sz="4400" b="1" dirty="0" smtClean="0">
              <a:solidFill>
                <a:schemeClr val="tx1"/>
              </a:solidFill>
            </a:endParaRPr>
          </a:p>
          <a:p>
            <a:pPr algn="ctr">
              <a:buFontTx/>
              <a:buChar char="-"/>
            </a:pPr>
            <a:r>
              <a:rPr lang="ru-RU" sz="4400" b="1" dirty="0" smtClean="0">
                <a:solidFill>
                  <a:schemeClr val="tx1"/>
                </a:solidFill>
              </a:rPr>
              <a:t> </a:t>
            </a:r>
            <a:r>
              <a:rPr lang="ru-RU" sz="4400" b="1" dirty="0">
                <a:solidFill>
                  <a:schemeClr val="tx1"/>
                </a:solidFill>
              </a:rPr>
              <a:t>общешкольные родительские </a:t>
            </a:r>
            <a:r>
              <a:rPr lang="ru-RU" sz="4400" b="1" dirty="0" smtClean="0">
                <a:solidFill>
                  <a:schemeClr val="tx1"/>
                </a:solidFill>
              </a:rPr>
              <a:t>комитеты</a:t>
            </a:r>
            <a:endParaRPr lang="ru-RU" sz="4400" b="1" dirty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endParaRPr lang="ru-RU" sz="4000" b="1" dirty="0" smtClean="0">
              <a:solidFill>
                <a:srgbClr val="FF0000"/>
              </a:solidFill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6309320"/>
            <a:ext cx="8510587" cy="79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31803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7504" y="188640"/>
            <a:ext cx="8928992" cy="6026442"/>
          </a:xfrm>
          <a:noFill/>
        </p:spPr>
        <p:txBody>
          <a:bodyPr>
            <a:normAutofit lnSpcReduction="10000"/>
          </a:bodyPr>
          <a:lstStyle/>
          <a:p>
            <a:pPr marL="45720" indent="0" algn="ctr">
              <a:buNone/>
            </a:pPr>
            <a:r>
              <a:rPr lang="ru-RU" sz="4400" b="1" dirty="0" smtClean="0">
                <a:solidFill>
                  <a:srgbClr val="FF0000"/>
                </a:solidFill>
              </a:rPr>
              <a:t>Этапы конкурса: </a:t>
            </a:r>
          </a:p>
          <a:p>
            <a:pPr marL="45720" indent="0" algn="ctr">
              <a:buNone/>
            </a:pPr>
            <a:r>
              <a:rPr lang="ru-RU" sz="4000" b="1" dirty="0" smtClean="0">
                <a:solidFill>
                  <a:schemeClr val="tx1"/>
                </a:solidFill>
              </a:rPr>
              <a:t>- школьный </a:t>
            </a:r>
            <a:r>
              <a:rPr lang="ru-RU" sz="4000" b="1" dirty="0">
                <a:solidFill>
                  <a:schemeClr val="tx1"/>
                </a:solidFill>
              </a:rPr>
              <a:t>(с 15 января </a:t>
            </a:r>
            <a:r>
              <a:rPr lang="ru-RU" sz="4000" b="1" dirty="0" smtClean="0">
                <a:solidFill>
                  <a:schemeClr val="tx1"/>
                </a:solidFill>
              </a:rPr>
              <a:t>по </a:t>
            </a:r>
            <a:r>
              <a:rPr lang="ru-RU" sz="4000" b="1" dirty="0">
                <a:solidFill>
                  <a:schemeClr val="tx1"/>
                </a:solidFill>
              </a:rPr>
              <a:t>10 марта 2017 года</a:t>
            </a:r>
            <a:r>
              <a:rPr lang="ru-RU" sz="4000" b="1" dirty="0" smtClean="0">
                <a:solidFill>
                  <a:schemeClr val="tx1"/>
                </a:solidFill>
              </a:rPr>
              <a:t>) </a:t>
            </a:r>
          </a:p>
          <a:p>
            <a:pPr marL="45720" indent="0" algn="ctr">
              <a:buNone/>
            </a:pPr>
            <a:endParaRPr lang="ru-RU" sz="4000" b="1" dirty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ru-RU" sz="4000" b="1" dirty="0" smtClean="0">
                <a:solidFill>
                  <a:schemeClr val="tx1"/>
                </a:solidFill>
              </a:rPr>
              <a:t>- муниципальный </a:t>
            </a:r>
            <a:r>
              <a:rPr lang="ru-RU" sz="4000" b="1" dirty="0">
                <a:solidFill>
                  <a:schemeClr val="tx1"/>
                </a:solidFill>
              </a:rPr>
              <a:t>(с 15 </a:t>
            </a:r>
            <a:r>
              <a:rPr lang="ru-RU" sz="4000" b="1">
                <a:solidFill>
                  <a:schemeClr val="tx1"/>
                </a:solidFill>
              </a:rPr>
              <a:t>марта </a:t>
            </a:r>
            <a:r>
              <a:rPr lang="ru-RU" sz="4000" b="1" smtClean="0">
                <a:solidFill>
                  <a:schemeClr val="tx1"/>
                </a:solidFill>
              </a:rPr>
              <a:t>по </a:t>
            </a:r>
            <a:r>
              <a:rPr lang="ru-RU" sz="4000" b="1" dirty="0">
                <a:solidFill>
                  <a:schemeClr val="tx1"/>
                </a:solidFill>
              </a:rPr>
              <a:t>15 апреля 2017 года</a:t>
            </a:r>
            <a:r>
              <a:rPr lang="ru-RU" sz="4000" b="1" dirty="0" smtClean="0">
                <a:solidFill>
                  <a:schemeClr val="tx1"/>
                </a:solidFill>
              </a:rPr>
              <a:t>)</a:t>
            </a:r>
          </a:p>
          <a:p>
            <a:pPr marL="45720" indent="0" algn="ctr">
              <a:buNone/>
            </a:pPr>
            <a:endParaRPr lang="ru-RU" sz="4000" b="1" dirty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ru-RU" sz="4000" b="1" dirty="0">
                <a:solidFill>
                  <a:schemeClr val="tx1"/>
                </a:solidFill>
              </a:rPr>
              <a:t>- республиканский финал (29 </a:t>
            </a:r>
            <a:r>
              <a:rPr lang="ru-RU" sz="4000" b="1" dirty="0" smtClean="0">
                <a:solidFill>
                  <a:schemeClr val="tx1"/>
                </a:solidFill>
              </a:rPr>
              <a:t>апреля 2017 года)</a:t>
            </a:r>
            <a:endParaRPr lang="ru-RU" sz="4000" b="1" dirty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endParaRPr lang="ru-RU" sz="4000" b="1" dirty="0" smtClean="0">
              <a:solidFill>
                <a:srgbClr val="FF0000"/>
              </a:solidFill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6309320"/>
            <a:ext cx="8510587" cy="79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9213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7504" y="188640"/>
            <a:ext cx="8928992" cy="6552728"/>
          </a:xfrm>
          <a:noFill/>
        </p:spPr>
        <p:txBody>
          <a:bodyPr>
            <a:normAutofit fontScale="47500" lnSpcReduction="20000"/>
          </a:bodyPr>
          <a:lstStyle/>
          <a:p>
            <a:pPr marL="45720" indent="0" algn="ctr">
              <a:buNone/>
            </a:pPr>
            <a:r>
              <a:rPr lang="ru-RU" sz="6700" b="1" dirty="0">
                <a:solidFill>
                  <a:srgbClr val="FF0000"/>
                </a:solidFill>
              </a:rPr>
              <a:t>Конкурсные задания школьного этапа включают</a:t>
            </a:r>
            <a:r>
              <a:rPr lang="ru-RU" sz="6700" b="1" dirty="0" smtClean="0">
                <a:solidFill>
                  <a:srgbClr val="FF0000"/>
                </a:solidFill>
              </a:rPr>
              <a:t>:</a:t>
            </a:r>
          </a:p>
          <a:p>
            <a:pPr marL="45720" indent="0" algn="just">
              <a:buNone/>
            </a:pPr>
            <a:r>
              <a:rPr lang="ru-RU" sz="5900" b="1" dirty="0" smtClean="0">
                <a:solidFill>
                  <a:schemeClr val="tx1"/>
                </a:solidFill>
              </a:rPr>
              <a:t>1. Портфолио класса</a:t>
            </a:r>
          </a:p>
          <a:p>
            <a:pPr marL="45720" indent="0" algn="just">
              <a:buNone/>
            </a:pPr>
            <a:endParaRPr lang="ru-RU" sz="5900" b="1" dirty="0" smtClean="0">
              <a:solidFill>
                <a:schemeClr val="tx1"/>
              </a:solidFill>
            </a:endParaRPr>
          </a:p>
          <a:p>
            <a:pPr marL="45720" indent="0" algn="just">
              <a:buNone/>
            </a:pPr>
            <a:r>
              <a:rPr lang="ru-RU" sz="5900" b="1" dirty="0" smtClean="0">
                <a:solidFill>
                  <a:schemeClr val="tx1"/>
                </a:solidFill>
              </a:rPr>
              <a:t>2. Фотоальбом </a:t>
            </a:r>
            <a:r>
              <a:rPr lang="ru-RU" sz="5900" b="1" dirty="0">
                <a:solidFill>
                  <a:schemeClr val="tx1"/>
                </a:solidFill>
              </a:rPr>
              <a:t>«Секреты дружного класса» (творческая работа</a:t>
            </a:r>
            <a:r>
              <a:rPr lang="ru-RU" sz="5900" b="1" dirty="0" smtClean="0">
                <a:solidFill>
                  <a:schemeClr val="tx1"/>
                </a:solidFill>
              </a:rPr>
              <a:t>)</a:t>
            </a:r>
          </a:p>
          <a:p>
            <a:pPr marL="45720" indent="0" algn="just">
              <a:buNone/>
            </a:pPr>
            <a:endParaRPr lang="ru-RU" sz="5900" b="1" dirty="0" smtClean="0">
              <a:solidFill>
                <a:schemeClr val="tx1"/>
              </a:solidFill>
            </a:endParaRPr>
          </a:p>
          <a:p>
            <a:pPr marL="45720" indent="0" algn="just">
              <a:buNone/>
            </a:pPr>
            <a:r>
              <a:rPr lang="ru-RU" sz="5900" b="1" dirty="0" smtClean="0">
                <a:solidFill>
                  <a:schemeClr val="tx1"/>
                </a:solidFill>
              </a:rPr>
              <a:t>3. Сценарий мероприятия, разработанный </a:t>
            </a:r>
            <a:r>
              <a:rPr lang="ru-RU" sz="5900" b="1" dirty="0">
                <a:solidFill>
                  <a:schemeClr val="tx1"/>
                </a:solidFill>
              </a:rPr>
              <a:t>родительским </a:t>
            </a:r>
            <a:r>
              <a:rPr lang="ru-RU" sz="5900" b="1" dirty="0" smtClean="0">
                <a:solidFill>
                  <a:schemeClr val="tx1"/>
                </a:solidFill>
              </a:rPr>
              <a:t>комитетом </a:t>
            </a:r>
          </a:p>
          <a:p>
            <a:pPr marL="45720" indent="0" algn="just">
              <a:buNone/>
            </a:pPr>
            <a:endParaRPr lang="ru-RU" sz="5900" b="1" dirty="0" smtClean="0">
              <a:solidFill>
                <a:schemeClr val="tx1"/>
              </a:solidFill>
            </a:endParaRPr>
          </a:p>
          <a:p>
            <a:pPr marL="45720" indent="0" algn="just">
              <a:buNone/>
            </a:pPr>
            <a:r>
              <a:rPr lang="ru-RU" sz="5900" b="1" dirty="0" smtClean="0">
                <a:solidFill>
                  <a:schemeClr val="tx1"/>
                </a:solidFill>
              </a:rPr>
              <a:t>4. Собственный </a:t>
            </a:r>
            <a:r>
              <a:rPr lang="ru-RU" sz="5900" b="1" dirty="0" err="1" smtClean="0">
                <a:solidFill>
                  <a:schemeClr val="tx1"/>
                </a:solidFill>
              </a:rPr>
              <a:t>интернет-ресурс</a:t>
            </a:r>
            <a:endParaRPr lang="ru-RU" sz="5900" b="1" dirty="0" smtClean="0">
              <a:solidFill>
                <a:schemeClr val="tx1"/>
              </a:solidFill>
            </a:endParaRPr>
          </a:p>
          <a:p>
            <a:pPr marL="45720" indent="0" algn="just">
              <a:buNone/>
            </a:pPr>
            <a:endParaRPr lang="ru-RU" sz="5900" b="1" dirty="0" smtClean="0">
              <a:solidFill>
                <a:schemeClr val="tx1"/>
              </a:solidFill>
            </a:endParaRPr>
          </a:p>
          <a:p>
            <a:pPr marL="45720" indent="0" algn="just">
              <a:buNone/>
            </a:pPr>
            <a:r>
              <a:rPr lang="ru-RU" sz="5900" b="1" dirty="0" smtClean="0">
                <a:solidFill>
                  <a:schemeClr val="tx1"/>
                </a:solidFill>
              </a:rPr>
              <a:t>5. Визитная </a:t>
            </a:r>
            <a:r>
              <a:rPr lang="ru-RU" sz="5900" b="1" dirty="0">
                <a:solidFill>
                  <a:schemeClr val="tx1"/>
                </a:solidFill>
              </a:rPr>
              <a:t>карточка «Наш веселый дружный класс</a:t>
            </a:r>
            <a:r>
              <a:rPr lang="ru-RU" sz="5900" b="1" dirty="0" smtClean="0">
                <a:solidFill>
                  <a:schemeClr val="tx1"/>
                </a:solidFill>
              </a:rPr>
              <a:t>!»</a:t>
            </a: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6309320"/>
            <a:ext cx="8510587" cy="79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2265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7504" y="188640"/>
            <a:ext cx="8928992" cy="6192688"/>
          </a:xfrm>
          <a:noFill/>
        </p:spPr>
        <p:txBody>
          <a:bodyPr>
            <a:normAutofit fontScale="47500" lnSpcReduction="20000"/>
          </a:bodyPr>
          <a:lstStyle/>
          <a:p>
            <a:pPr marL="45720" indent="0" algn="ctr">
              <a:buNone/>
            </a:pPr>
            <a:r>
              <a:rPr lang="ru-RU" sz="6700" b="1" dirty="0">
                <a:solidFill>
                  <a:srgbClr val="FF0000"/>
                </a:solidFill>
              </a:rPr>
              <a:t>Конкурсные задания муниципального этапа </a:t>
            </a:r>
            <a:r>
              <a:rPr lang="ru-RU" sz="6700" b="1" dirty="0" smtClean="0">
                <a:solidFill>
                  <a:srgbClr val="FF0000"/>
                </a:solidFill>
              </a:rPr>
              <a:t>включают:</a:t>
            </a:r>
          </a:p>
          <a:p>
            <a:pPr marL="45720" indent="0" algn="just">
              <a:buNone/>
            </a:pPr>
            <a:r>
              <a:rPr lang="ru-RU" sz="5900" dirty="0" smtClean="0">
                <a:solidFill>
                  <a:schemeClr val="tx1"/>
                </a:solidFill>
              </a:rPr>
              <a:t>1. Визитная </a:t>
            </a:r>
            <a:r>
              <a:rPr lang="ru-RU" sz="5900" dirty="0">
                <a:solidFill>
                  <a:schemeClr val="tx1"/>
                </a:solidFill>
              </a:rPr>
              <a:t>карточка «Наш веселый дружный класс</a:t>
            </a:r>
            <a:r>
              <a:rPr lang="ru-RU" sz="5900" dirty="0" smtClean="0">
                <a:solidFill>
                  <a:schemeClr val="tx1"/>
                </a:solidFill>
              </a:rPr>
              <a:t>!»</a:t>
            </a:r>
          </a:p>
          <a:p>
            <a:pPr marL="45720" indent="0" algn="just">
              <a:buNone/>
            </a:pPr>
            <a:r>
              <a:rPr lang="ru-RU" sz="5900" dirty="0" smtClean="0">
                <a:solidFill>
                  <a:schemeClr val="tx1"/>
                </a:solidFill>
              </a:rPr>
              <a:t>2</a:t>
            </a:r>
            <a:r>
              <a:rPr lang="ru-RU" sz="5900" dirty="0">
                <a:solidFill>
                  <a:schemeClr val="tx1"/>
                </a:solidFill>
              </a:rPr>
              <a:t>. Выставка «Секреты дружного класса». </a:t>
            </a:r>
            <a:endParaRPr lang="ru-RU" sz="5900" dirty="0" smtClean="0">
              <a:solidFill>
                <a:schemeClr val="tx1"/>
              </a:solidFill>
            </a:endParaRPr>
          </a:p>
          <a:p>
            <a:pPr marL="45720" indent="0" algn="just">
              <a:buNone/>
            </a:pPr>
            <a:r>
              <a:rPr lang="ru-RU" sz="5900" dirty="0" smtClean="0">
                <a:solidFill>
                  <a:schemeClr val="tx1"/>
                </a:solidFill>
              </a:rPr>
              <a:t>3</a:t>
            </a:r>
            <a:r>
              <a:rPr lang="ru-RU" sz="5900" dirty="0">
                <a:solidFill>
                  <a:schemeClr val="tx1"/>
                </a:solidFill>
              </a:rPr>
              <a:t>. Защита проекта «Взаимодействие семьи и школы: проблемы и пути решения» по одному из направлений (1-5баллов):</a:t>
            </a:r>
          </a:p>
          <a:p>
            <a:pPr marL="45720" indent="0" algn="just">
              <a:buNone/>
            </a:pPr>
            <a:r>
              <a:rPr lang="ru-RU" sz="5900" dirty="0">
                <a:solidFill>
                  <a:schemeClr val="tx1"/>
                </a:solidFill>
              </a:rPr>
              <a:t>- здоровый образ жизни;</a:t>
            </a:r>
          </a:p>
          <a:p>
            <a:pPr marL="45720" indent="0" algn="just">
              <a:buNone/>
            </a:pPr>
            <a:r>
              <a:rPr lang="ru-RU" sz="5900" dirty="0">
                <a:solidFill>
                  <a:schemeClr val="tx1"/>
                </a:solidFill>
              </a:rPr>
              <a:t>- трудовое воспитание;</a:t>
            </a:r>
          </a:p>
          <a:p>
            <a:pPr marL="45720" indent="0" algn="just">
              <a:buNone/>
            </a:pPr>
            <a:r>
              <a:rPr lang="ru-RU" sz="5900" dirty="0">
                <a:solidFill>
                  <a:schemeClr val="tx1"/>
                </a:solidFill>
              </a:rPr>
              <a:t>- профориентация,</a:t>
            </a:r>
          </a:p>
          <a:p>
            <a:pPr marL="45720" indent="0" algn="just">
              <a:buNone/>
            </a:pPr>
            <a:r>
              <a:rPr lang="ru-RU" sz="5900" dirty="0">
                <a:solidFill>
                  <a:schemeClr val="tx1"/>
                </a:solidFill>
              </a:rPr>
              <a:t>- родительский контроль,</a:t>
            </a:r>
          </a:p>
          <a:p>
            <a:pPr marL="45720" indent="0" algn="just">
              <a:buNone/>
            </a:pPr>
            <a:r>
              <a:rPr lang="ru-RU" sz="5900" dirty="0">
                <a:solidFill>
                  <a:schemeClr val="tx1"/>
                </a:solidFill>
              </a:rPr>
              <a:t>- гражданская активность,</a:t>
            </a:r>
          </a:p>
          <a:p>
            <a:pPr marL="45720" indent="0" algn="just">
              <a:buNone/>
            </a:pPr>
            <a:r>
              <a:rPr lang="ru-RU" sz="5900" dirty="0">
                <a:solidFill>
                  <a:schemeClr val="tx1"/>
                </a:solidFill>
              </a:rPr>
              <a:t>- социализация обучающихся </a:t>
            </a: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6309320"/>
            <a:ext cx="8510587" cy="79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6560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7504" y="188640"/>
            <a:ext cx="8928992" cy="6192688"/>
          </a:xfrm>
          <a:noFill/>
        </p:spPr>
        <p:txBody>
          <a:bodyPr>
            <a:normAutofit fontScale="25000" lnSpcReduction="20000"/>
          </a:bodyPr>
          <a:lstStyle/>
          <a:p>
            <a:pPr marL="45720" indent="0" algn="ctr">
              <a:buNone/>
            </a:pPr>
            <a:r>
              <a:rPr lang="ru-RU" sz="12000" b="1" dirty="0">
                <a:solidFill>
                  <a:srgbClr val="FF0000"/>
                </a:solidFill>
              </a:rPr>
              <a:t>Конкурсные задания Республиканского финала</a:t>
            </a:r>
            <a:r>
              <a:rPr lang="ru-RU" sz="12000" b="1" dirty="0" smtClean="0">
                <a:solidFill>
                  <a:srgbClr val="FF0000"/>
                </a:solidFill>
              </a:rPr>
              <a:t>:</a:t>
            </a:r>
          </a:p>
          <a:p>
            <a:pPr marL="45720" indent="0" algn="just">
              <a:buNone/>
            </a:pPr>
            <a:r>
              <a:rPr lang="ru-RU" sz="5900" b="1" dirty="0" smtClean="0">
                <a:solidFill>
                  <a:schemeClr val="tx1"/>
                </a:solidFill>
              </a:rPr>
              <a:t> </a:t>
            </a:r>
            <a:r>
              <a:rPr lang="ru-RU" sz="12400" b="1" dirty="0" smtClean="0">
                <a:solidFill>
                  <a:schemeClr val="tx1"/>
                </a:solidFill>
              </a:rPr>
              <a:t>1. </a:t>
            </a:r>
            <a:r>
              <a:rPr lang="ru-RU" sz="12400" b="1" dirty="0">
                <a:solidFill>
                  <a:schemeClr val="tx1"/>
                </a:solidFill>
              </a:rPr>
              <a:t>Выставка «Секреты дружного класса». </a:t>
            </a:r>
            <a:endParaRPr lang="ru-RU" sz="12400" b="1" dirty="0" smtClean="0">
              <a:solidFill>
                <a:schemeClr val="tx1"/>
              </a:solidFill>
            </a:endParaRPr>
          </a:p>
          <a:p>
            <a:pPr marL="45720" indent="0" algn="just">
              <a:buNone/>
            </a:pPr>
            <a:endParaRPr lang="ru-RU" sz="12400" b="1" dirty="0" smtClean="0">
              <a:solidFill>
                <a:schemeClr val="tx1"/>
              </a:solidFill>
            </a:endParaRPr>
          </a:p>
          <a:p>
            <a:pPr marL="45720" indent="0" algn="just">
              <a:buNone/>
            </a:pPr>
            <a:r>
              <a:rPr lang="ru-RU" sz="12400" b="1" dirty="0" smtClean="0">
                <a:solidFill>
                  <a:schemeClr val="tx1"/>
                </a:solidFill>
              </a:rPr>
              <a:t>2. </a:t>
            </a:r>
            <a:r>
              <a:rPr lang="ru-RU" sz="12400" b="1" dirty="0">
                <a:solidFill>
                  <a:schemeClr val="tx1"/>
                </a:solidFill>
              </a:rPr>
              <a:t>Защита проекта «Взаимодействие семьи и школы: проблемы и пути решения» по одному из направлений (1-5баллов):</a:t>
            </a:r>
          </a:p>
          <a:p>
            <a:pPr marL="45720" indent="0" algn="just">
              <a:buNone/>
            </a:pPr>
            <a:r>
              <a:rPr lang="ru-RU" sz="12400" b="1" dirty="0">
                <a:solidFill>
                  <a:schemeClr val="tx1"/>
                </a:solidFill>
              </a:rPr>
              <a:t>- здоровый образ жизни;</a:t>
            </a:r>
          </a:p>
          <a:p>
            <a:pPr marL="45720" indent="0" algn="just">
              <a:buNone/>
            </a:pPr>
            <a:r>
              <a:rPr lang="ru-RU" sz="12400" b="1" dirty="0">
                <a:solidFill>
                  <a:schemeClr val="tx1"/>
                </a:solidFill>
              </a:rPr>
              <a:t>- трудовое воспитание;</a:t>
            </a:r>
          </a:p>
          <a:p>
            <a:pPr marL="45720" indent="0" algn="just">
              <a:buNone/>
            </a:pPr>
            <a:r>
              <a:rPr lang="ru-RU" sz="12400" b="1" dirty="0">
                <a:solidFill>
                  <a:schemeClr val="tx1"/>
                </a:solidFill>
              </a:rPr>
              <a:t>- профориентация,</a:t>
            </a:r>
          </a:p>
          <a:p>
            <a:pPr marL="45720" indent="0" algn="just">
              <a:buNone/>
            </a:pPr>
            <a:r>
              <a:rPr lang="ru-RU" sz="12400" b="1" dirty="0">
                <a:solidFill>
                  <a:schemeClr val="tx1"/>
                </a:solidFill>
              </a:rPr>
              <a:t>- родительский контроль,</a:t>
            </a:r>
          </a:p>
          <a:p>
            <a:pPr marL="45720" indent="0" algn="just">
              <a:buNone/>
            </a:pPr>
            <a:r>
              <a:rPr lang="ru-RU" sz="12400" b="1" dirty="0">
                <a:solidFill>
                  <a:schemeClr val="tx1"/>
                </a:solidFill>
              </a:rPr>
              <a:t>- гражданская активность,</a:t>
            </a:r>
          </a:p>
          <a:p>
            <a:pPr marL="45720" indent="0" algn="just">
              <a:buNone/>
            </a:pPr>
            <a:r>
              <a:rPr lang="ru-RU" sz="12400" b="1" dirty="0">
                <a:solidFill>
                  <a:schemeClr val="tx1"/>
                </a:solidFill>
              </a:rPr>
              <a:t>- социализация обучающихся </a:t>
            </a:r>
            <a:endParaRPr lang="ru-RU" sz="12400" b="1" dirty="0" smtClean="0">
              <a:solidFill>
                <a:schemeClr val="tx1"/>
              </a:solidFill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6309320"/>
            <a:ext cx="8510587" cy="79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19863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2479</TotalTime>
  <Words>371</Words>
  <Application>Microsoft Office PowerPoint</Application>
  <PresentationFormat>Экран (4:3)</PresentationFormat>
  <Paragraphs>75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Воздушный поток</vt:lpstr>
      <vt:lpstr> Министерство образования и науки Республики Татарстан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Заседание  Совета  по приоритетному  национальному  проекту  «Образование»   в  Республике  Татарстан</dc:title>
  <dc:creator>Ескулова</dc:creator>
  <cp:lastModifiedBy>Соркина</cp:lastModifiedBy>
  <cp:revision>226</cp:revision>
  <cp:lastPrinted>2016-12-01T06:14:29Z</cp:lastPrinted>
  <dcterms:created xsi:type="dcterms:W3CDTF">2012-05-31T11:08:12Z</dcterms:created>
  <dcterms:modified xsi:type="dcterms:W3CDTF">2016-12-01T06:29:17Z</dcterms:modified>
</cp:coreProperties>
</file>